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7" r:id="rId2"/>
    <p:sldId id="346" r:id="rId3"/>
    <p:sldId id="354" r:id="rId4"/>
    <p:sldId id="356" r:id="rId5"/>
    <p:sldId id="357" r:id="rId6"/>
    <p:sldId id="358" r:id="rId7"/>
    <p:sldId id="310" r:id="rId8"/>
    <p:sldId id="311" r:id="rId9"/>
  </p:sldIdLst>
  <p:sldSz cx="12192000" cy="6858000"/>
  <p:notesSz cx="6858000" cy="9144000"/>
  <p:embeddedFontLst>
    <p:embeddedFont>
      <p:font typeface="나눔고딕" panose="020B0600000101010101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A3E55C5-093C-4402-9978-A471C0464FC5}">
          <p14:sldIdLst>
            <p14:sldId id="257"/>
            <p14:sldId id="346"/>
            <p14:sldId id="354"/>
            <p14:sldId id="356"/>
            <p14:sldId id="357"/>
            <p14:sldId id="358"/>
            <p14:sldId id="310"/>
            <p14:sldId id="3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9900"/>
    <a:srgbClr val="FF315D"/>
    <a:srgbClr val="D68F00"/>
    <a:srgbClr val="F24F3E"/>
    <a:srgbClr val="E60031"/>
    <a:srgbClr val="FFCC99"/>
    <a:srgbClr val="FFA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39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B79BC-0303-4883-A5CF-FBCF9E7C7AD5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86E41-5523-4660-961A-9CE415AF5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02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1402-95AA-47B0-90A0-6C51EE60BC71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&lt;1&gt;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30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74497-DC8D-41A3-B98F-9EDA5C518E60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&lt;10&gt;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63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E6BC5-C190-4C58-A47E-B2C874849FEC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&lt;11&gt;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20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980C1-7242-4030-BADC-AE326284C361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&lt;2&gt;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86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859D-1BB8-436A-B4BA-6D4B58B87041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&lt;3&gt;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71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B9CB-7479-4354-A5FD-9C04012D169C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&lt;4&gt;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52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13B8-0AE6-46D4-87CB-12C8D7ACE5AD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&lt;5&gt;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613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4559-01ED-445D-B3EB-743B9EE90038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&lt;6&gt;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9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157D-47FF-4B9F-BBC2-463AC48A8ACB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&lt;7&gt;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04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083-8C02-474B-A284-DD314342034C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&lt;8&gt;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69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F98B6-68E1-42F3-B97E-A76E815731D6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&lt;9&gt;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45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rgbClr val="FF99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1B3FB-8FD5-4C6B-B9F4-B67AA9611B1E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en/Reference/HomePag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059459" y="2397211"/>
            <a:ext cx="7834184" cy="2339545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185988" y="2488342"/>
            <a:ext cx="7600950" cy="2124075"/>
          </a:xfrm>
          <a:prstGeom prst="roundRect">
            <a:avLst>
              <a:gd name="adj" fmla="val 6038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8319" y="2736213"/>
            <a:ext cx="6056466" cy="1792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융합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S/W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기저귀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배변 알림 시스템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85988" y="2495550"/>
            <a:ext cx="7600950" cy="2124075"/>
          </a:xfrm>
          <a:prstGeom prst="roundRect">
            <a:avLst>
              <a:gd name="adj" fmla="val 6038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995944" y="4938521"/>
            <a:ext cx="515397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Team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Garry</a:t>
            </a:r>
          </a:p>
          <a:p>
            <a:r>
              <a:rPr lang="ko-KR" altLang="en-US" sz="2200" b="1" dirty="0">
                <a:latin typeface="맑은 고딕" panose="020B0503020000020004" pitchFamily="50" charset="-127"/>
              </a:rPr>
              <a:t>반도체과학과       </a:t>
            </a:r>
            <a:r>
              <a:rPr lang="en-US" altLang="ko-KR" sz="2200" b="1" dirty="0">
                <a:latin typeface="맑은 고딕" panose="020B0503020000020004" pitchFamily="50" charset="-127"/>
              </a:rPr>
              <a:t>2009110589 </a:t>
            </a:r>
            <a:r>
              <a:rPr lang="ko-KR" altLang="en-US" sz="2200" b="1" dirty="0">
                <a:latin typeface="맑은 고딕" panose="020B0503020000020004" pitchFamily="50" charset="-127"/>
              </a:rPr>
              <a:t>윤현수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산업시스템공학과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2012112454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윤지완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산업시스템공학과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2012112457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이명섭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산업시스템공학과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2012112506 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김영률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9441" y="85461"/>
            <a:ext cx="12048418" cy="6686041"/>
          </a:xfrm>
          <a:prstGeom prst="roundRect">
            <a:avLst>
              <a:gd name="adj" fmla="val 258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="" xmlns:a16="http://schemas.microsoft.com/office/drawing/2014/main" id="{E777134D-27A6-414C-A38F-E689E507048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4282" y="1341739"/>
            <a:ext cx="1080000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EE5DE90-F9E6-4A74-B20D-24E408903DC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792" y="1333515"/>
            <a:ext cx="1080000" cy="10800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="" xmlns:a16="http://schemas.microsoft.com/office/drawing/2014/main" id="{63DD180E-CF1C-44C8-93F9-FC79624E1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9299" y="931738"/>
            <a:ext cx="1397634" cy="143948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48F78CC-D349-4798-AABC-86461067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8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모서리가 둥근 직사각형 20">
            <a:extLst>
              <a:ext uri="{FF2B5EF4-FFF2-40B4-BE49-F238E27FC236}">
                <a16:creationId xmlns="" xmlns:a16="http://schemas.microsoft.com/office/drawing/2014/main" id="{D23144E3-6FCD-47C8-94A4-7AC045EC5E70}"/>
              </a:ext>
            </a:extLst>
          </p:cNvPr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32">
            <a:extLst>
              <a:ext uri="{FF2B5EF4-FFF2-40B4-BE49-F238E27FC236}">
                <a16:creationId xmlns="" xmlns:a16="http://schemas.microsoft.com/office/drawing/2014/main" id="{84AD55CE-02B8-4EAB-846C-067B115145FB}"/>
              </a:ext>
            </a:extLst>
          </p:cNvPr>
          <p:cNvSpPr/>
          <p:nvPr/>
        </p:nvSpPr>
        <p:spPr>
          <a:xfrm>
            <a:off x="197707" y="172995"/>
            <a:ext cx="11749531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B77A32C-7C08-4C78-91B9-F1163D572968}"/>
              </a:ext>
            </a:extLst>
          </p:cNvPr>
          <p:cNvSpPr txBox="1"/>
          <p:nvPr/>
        </p:nvSpPr>
        <p:spPr>
          <a:xfrm>
            <a:off x="6223940" y="2620737"/>
            <a:ext cx="55174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MySQL</a:t>
            </a:r>
            <a:r>
              <a:rPr lang="ko-KR" altLang="en-US" sz="2000" dirty="0"/>
              <a:t>을 이용하여 데이터베이스 구축 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AWS Server</a:t>
            </a:r>
            <a:r>
              <a:rPr lang="ko-KR" altLang="en-US" sz="2000" dirty="0"/>
              <a:t>을 이용하여 서버 구축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어플리케이션 </a:t>
            </a:r>
            <a:r>
              <a:rPr lang="en-US" altLang="ko-KR" sz="2000" dirty="0"/>
              <a:t>– PHP – MySQL </a:t>
            </a:r>
            <a:r>
              <a:rPr lang="ko-KR" altLang="en-US" sz="2000" dirty="0"/>
              <a:t>연동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</a:rPr>
              <a:t>서버에서 센서 대소변 감지 횟수 정보 확인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</a:rPr>
              <a:t>관리자가 사용자별 대소변 데이터 수집 가능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F5DF027-6FD4-4ECA-A458-3F71A1FBA875}"/>
              </a:ext>
            </a:extLst>
          </p:cNvPr>
          <p:cNvSpPr txBox="1"/>
          <p:nvPr/>
        </p:nvSpPr>
        <p:spPr>
          <a:xfrm>
            <a:off x="1886261" y="6290955"/>
            <a:ext cx="221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&lt;Server Show&gt;</a:t>
            </a:r>
            <a:r>
              <a:rPr lang="ko-KR" altLang="en-US" dirty="0">
                <a:solidFill>
                  <a:prstClr val="black"/>
                </a:solidFill>
              </a:rPr>
              <a:t>  </a:t>
            </a:r>
            <a:endParaRPr lang="en-US" altLang="ko-KR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9072C15-BCEF-4836-871C-3C32492BD53B}"/>
              </a:ext>
            </a:extLst>
          </p:cNvPr>
          <p:cNvGrpSpPr/>
          <p:nvPr/>
        </p:nvGrpSpPr>
        <p:grpSpPr>
          <a:xfrm>
            <a:off x="587996" y="4571999"/>
            <a:ext cx="4848980" cy="1749184"/>
            <a:chOff x="587996" y="4479235"/>
            <a:chExt cx="4221004" cy="1749184"/>
          </a:xfrm>
        </p:grpSpPr>
        <p:sp>
          <p:nvSpPr>
            <p:cNvPr id="31" name="액자 30">
              <a:extLst>
                <a:ext uri="{FF2B5EF4-FFF2-40B4-BE49-F238E27FC236}">
                  <a16:creationId xmlns="" xmlns:a16="http://schemas.microsoft.com/office/drawing/2014/main" id="{903080FC-0B63-471F-8E97-F3B422AA0D65}"/>
                </a:ext>
              </a:extLst>
            </p:cNvPr>
            <p:cNvSpPr/>
            <p:nvPr/>
          </p:nvSpPr>
          <p:spPr>
            <a:xfrm>
              <a:off x="587996" y="4479235"/>
              <a:ext cx="4221004" cy="1749184"/>
            </a:xfrm>
            <a:prstGeom prst="frame">
              <a:avLst>
                <a:gd name="adj1" fmla="val 2122"/>
              </a:avLst>
            </a:prstGeom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="" xmlns:a16="http://schemas.microsoft.com/office/drawing/2014/main" id="{B3B78214-1851-4529-8461-654FB875C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4" b="3210"/>
            <a:stretch/>
          </p:blipFill>
          <p:spPr>
            <a:xfrm>
              <a:off x="665805" y="4684242"/>
              <a:ext cx="4076130" cy="1486369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="" xmlns:a16="http://schemas.microsoft.com/office/drawing/2014/main" id="{8B151F48-AB6B-4F5C-95E4-77D5A009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92" y="4591717"/>
              <a:ext cx="2481317" cy="19345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5A201FA-5F06-4161-A527-54EBF9493C75}"/>
              </a:ext>
            </a:extLst>
          </p:cNvPr>
          <p:cNvSpPr txBox="1"/>
          <p:nvPr/>
        </p:nvSpPr>
        <p:spPr>
          <a:xfrm>
            <a:off x="1480927" y="4126295"/>
            <a:ext cx="298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&lt;Entity Relation Diagram&gt;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="" xmlns:a16="http://schemas.microsoft.com/office/drawing/2014/main" id="{624C18C0-0335-4FE6-90BE-325CEA12859C}"/>
              </a:ext>
            </a:extLst>
          </p:cNvPr>
          <p:cNvSpPr/>
          <p:nvPr/>
        </p:nvSpPr>
        <p:spPr>
          <a:xfrm>
            <a:off x="568592" y="1757237"/>
            <a:ext cx="4868384" cy="2369058"/>
          </a:xfrm>
          <a:prstGeom prst="frame">
            <a:avLst>
              <a:gd name="adj1" fmla="val 2122"/>
            </a:avLst>
          </a:prstGeom>
          <a:ln>
            <a:solidFill>
              <a:srgbClr val="FF99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10AAF9EE-365B-46D0-B28D-C2EF5CBCD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9" t="9993" r="6478" b="16630"/>
          <a:stretch/>
        </p:blipFill>
        <p:spPr>
          <a:xfrm>
            <a:off x="607823" y="1784817"/>
            <a:ext cx="4815901" cy="2267879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28C4F6E6-69E9-4ACE-AEA1-8DD60DC7D996}"/>
              </a:ext>
            </a:extLst>
          </p:cNvPr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A763C03E-1DDB-4BEF-879A-0650C8793D61}"/>
              </a:ext>
            </a:extLst>
          </p:cNvPr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45D863B1-AD51-407B-8236-ADB5D0D9BD2F}"/>
              </a:ext>
            </a:extLst>
          </p:cNvPr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4E0972EA-1D7A-4275-929B-B15E4680A1E9}"/>
              </a:ext>
            </a:extLst>
          </p:cNvPr>
          <p:cNvSpPr/>
          <p:nvPr/>
        </p:nvSpPr>
        <p:spPr>
          <a:xfrm>
            <a:off x="6065004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53DE751-3BFB-4026-A068-13A5CF1DDD56}"/>
              </a:ext>
            </a:extLst>
          </p:cNvPr>
          <p:cNvSpPr txBox="1"/>
          <p:nvPr/>
        </p:nvSpPr>
        <p:spPr>
          <a:xfrm>
            <a:off x="4809000" y="344336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7AF841E-7857-49F6-A3D0-9EAB3ABC6EC8}"/>
              </a:ext>
            </a:extLst>
          </p:cNvPr>
          <p:cNvSpPr txBox="1"/>
          <p:nvPr/>
        </p:nvSpPr>
        <p:spPr>
          <a:xfrm>
            <a:off x="1072764" y="1410136"/>
            <a:ext cx="2917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및 서버</a:t>
            </a:r>
          </a:p>
        </p:txBody>
      </p:sp>
      <p:sp>
        <p:nvSpPr>
          <p:cNvPr id="20" name="슬라이드 번호 개체 틀 4">
            <a:extLst>
              <a:ext uri="{FF2B5EF4-FFF2-40B4-BE49-F238E27FC236}">
                <a16:creationId xmlns="" xmlns:a16="http://schemas.microsoft.com/office/drawing/2014/main" id="{91B03C1A-E2D0-4165-8A20-51BAA0C42E5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&lt;6&gt;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6279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56519" y="74141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8667" y="1843276"/>
            <a:ext cx="11597960" cy="2835272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360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분석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SWOT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199837" y="2012311"/>
            <a:ext cx="3784209" cy="37842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원형 67"/>
          <p:cNvSpPr/>
          <p:nvPr/>
        </p:nvSpPr>
        <p:spPr>
          <a:xfrm>
            <a:off x="4199836" y="2012310"/>
            <a:ext cx="3784211" cy="3784211"/>
          </a:xfrm>
          <a:prstGeom prst="pi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원형 68"/>
          <p:cNvSpPr/>
          <p:nvPr/>
        </p:nvSpPr>
        <p:spPr>
          <a:xfrm>
            <a:off x="4199835" y="2012309"/>
            <a:ext cx="3784211" cy="3784211"/>
          </a:xfrm>
          <a:prstGeom prst="pie">
            <a:avLst>
              <a:gd name="adj1" fmla="val 0"/>
              <a:gd name="adj2" fmla="val 108220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원형 69"/>
          <p:cNvSpPr/>
          <p:nvPr/>
        </p:nvSpPr>
        <p:spPr>
          <a:xfrm>
            <a:off x="4199834" y="2012308"/>
            <a:ext cx="3784211" cy="3784211"/>
          </a:xfrm>
          <a:prstGeom prst="pie">
            <a:avLst>
              <a:gd name="adj1" fmla="val 0"/>
              <a:gd name="adj2" fmla="val 5361490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이등변 삼각형 70"/>
          <p:cNvSpPr/>
          <p:nvPr/>
        </p:nvSpPr>
        <p:spPr>
          <a:xfrm rot="18900000">
            <a:off x="4227326" y="2318611"/>
            <a:ext cx="791752" cy="378877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8100000">
            <a:off x="7187098" y="5063267"/>
            <a:ext cx="791752" cy="378877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이등변 삼각형 72"/>
          <p:cNvSpPr/>
          <p:nvPr/>
        </p:nvSpPr>
        <p:spPr>
          <a:xfrm rot="2700000" flipV="1">
            <a:off x="4164603" y="5022198"/>
            <a:ext cx="791752" cy="37887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이등변 삼각형 73"/>
          <p:cNvSpPr/>
          <p:nvPr/>
        </p:nvSpPr>
        <p:spPr>
          <a:xfrm rot="2700000">
            <a:off x="7174291" y="2332680"/>
            <a:ext cx="791752" cy="37887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117367" y="2925095"/>
            <a:ext cx="1958635" cy="1958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5195700" y="3642802"/>
            <a:ext cx="1940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2B2257">
                      <a:alpha val="35000"/>
                    </a:srgbClr>
                  </a:solidFill>
                </a:ln>
                <a:solidFill>
                  <a:srgbClr val="1A1445"/>
                </a:solidFill>
                <a:latin typeface="+mn-ea"/>
              </a:rPr>
              <a:t>SWOT</a:t>
            </a:r>
            <a:r>
              <a:rPr lang="ko-KR" altLang="en-US" sz="2800" b="1" dirty="0">
                <a:ln>
                  <a:solidFill>
                    <a:srgbClr val="2B2257">
                      <a:alpha val="35000"/>
                    </a:srgbClr>
                  </a:solidFill>
                </a:ln>
                <a:solidFill>
                  <a:srgbClr val="1A1445"/>
                </a:solidFill>
                <a:latin typeface="+mn-ea"/>
              </a:rPr>
              <a:t>분석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577835" y="242180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rgbClr val="2B2257">
                      <a:alpha val="35000"/>
                    </a:srgbClr>
                  </a:solidFill>
                </a:ln>
                <a:solidFill>
                  <a:srgbClr val="1A144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S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35516" y="4945579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rgbClr val="2B2257">
                      <a:alpha val="35000"/>
                    </a:srgbClr>
                  </a:solidFill>
                </a:ln>
                <a:solidFill>
                  <a:srgbClr val="1A144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O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56766" y="2446968"/>
            <a:ext cx="429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rgbClr val="2B2257">
                      <a:alpha val="35000"/>
                    </a:srgbClr>
                  </a:solidFill>
                </a:ln>
                <a:solidFill>
                  <a:srgbClr val="1A144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r"/>
            <a:r>
              <a:rPr lang="en-US" altLang="ko-KR" sz="2000" dirty="0">
                <a:latin typeface="+mn-ea"/>
                <a:ea typeface="+mn-ea"/>
              </a:rPr>
              <a:t>W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17639" y="2861816"/>
            <a:ext cx="3119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•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대소변을 감지하여 질병 예방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•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육아 및 환자 효율적 보호</a:t>
            </a:r>
          </a:p>
        </p:txBody>
      </p:sp>
      <p:sp>
        <p:nvSpPr>
          <p:cNvPr id="40" name="Elipse 5">
            <a:extLst>
              <a:ext uri="{FF2B5EF4-FFF2-40B4-BE49-F238E27FC236}">
                <a16:creationId xmlns="" xmlns:a16="http://schemas.microsoft.com/office/drawing/2014/main" id="{F7D0B0B3-27BF-43D4-ABEA-B47E8AB6E28F}"/>
              </a:ext>
            </a:extLst>
          </p:cNvPr>
          <p:cNvSpPr/>
          <p:nvPr/>
        </p:nvSpPr>
        <p:spPr>
          <a:xfrm>
            <a:off x="3917418" y="2743663"/>
            <a:ext cx="1080000" cy="10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4" name="Elipse 5">
            <a:extLst>
              <a:ext uri="{FF2B5EF4-FFF2-40B4-BE49-F238E27FC236}">
                <a16:creationId xmlns="" xmlns:a16="http://schemas.microsoft.com/office/drawing/2014/main" id="{E6C0258F-38A3-499A-86EF-85186F8D3B67}"/>
              </a:ext>
            </a:extLst>
          </p:cNvPr>
          <p:cNvSpPr/>
          <p:nvPr/>
        </p:nvSpPr>
        <p:spPr>
          <a:xfrm>
            <a:off x="7160697" y="2725669"/>
            <a:ext cx="1080000" cy="10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7596B9B-9053-4460-8099-3229F9CDEAEC}"/>
              </a:ext>
            </a:extLst>
          </p:cNvPr>
          <p:cNvSpPr txBox="1"/>
          <p:nvPr/>
        </p:nvSpPr>
        <p:spPr>
          <a:xfrm>
            <a:off x="8160760" y="2607681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•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기성 세대의 스마트기기에 대한 거리감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404852BA-7EBB-4658-BA22-565F0A064EA8}"/>
              </a:ext>
            </a:extLst>
          </p:cNvPr>
          <p:cNvSpPr txBox="1"/>
          <p:nvPr/>
        </p:nvSpPr>
        <p:spPr>
          <a:xfrm>
            <a:off x="315291" y="428030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•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헬스케어 관련 상품과 연계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•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고령화 사회로 인한 수요 증가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0FAA52A3-ACC9-48AE-BAD4-E278EAD26296}"/>
              </a:ext>
            </a:extLst>
          </p:cNvPr>
          <p:cNvSpPr/>
          <p:nvPr/>
        </p:nvSpPr>
        <p:spPr>
          <a:xfrm>
            <a:off x="3930276" y="3950925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2" name="슬라이드 번호 개체 틀 4">
            <a:extLst>
              <a:ext uri="{FF2B5EF4-FFF2-40B4-BE49-F238E27FC236}">
                <a16:creationId xmlns="" xmlns:a16="http://schemas.microsoft.com/office/drawing/2014/main" id="{3B956A48-F0BA-4678-8179-0D721108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&lt;13&gt;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246566" y="4976494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rgbClr val="2B2257">
                      <a:alpha val="35000"/>
                    </a:srgbClr>
                  </a:solidFill>
                </a:ln>
                <a:solidFill>
                  <a:srgbClr val="1A144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r"/>
            <a:r>
              <a:rPr lang="en-US" altLang="ko-KR" sz="2000" dirty="0"/>
              <a:t>T</a:t>
            </a:r>
            <a:endParaRPr lang="ko-KR" alt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37596B9B-9053-4460-8099-3229F9CDEAEC}"/>
              </a:ext>
            </a:extLst>
          </p:cNvPr>
          <p:cNvSpPr txBox="1"/>
          <p:nvPr/>
        </p:nvSpPr>
        <p:spPr>
          <a:xfrm>
            <a:off x="8240697" y="4293471"/>
            <a:ext cx="2404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•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경쟁 제품의 증가 추세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7" name="Elipse 5">
            <a:extLst>
              <a:ext uri="{FF2B5EF4-FFF2-40B4-BE49-F238E27FC236}">
                <a16:creationId xmlns="" xmlns:a16="http://schemas.microsoft.com/office/drawing/2014/main" id="{E6C0258F-38A3-499A-86EF-85186F8D3B67}"/>
              </a:ext>
            </a:extLst>
          </p:cNvPr>
          <p:cNvSpPr/>
          <p:nvPr/>
        </p:nvSpPr>
        <p:spPr>
          <a:xfrm>
            <a:off x="7156287" y="3950925"/>
            <a:ext cx="1080000" cy="10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59" name="Picture 2" descr="C:\Users\HyunSuWin\Desktop\motherboard.png">
            <a:extLst>
              <a:ext uri="{FF2B5EF4-FFF2-40B4-BE49-F238E27FC236}">
                <a16:creationId xmlns="" xmlns:a16="http://schemas.microsoft.com/office/drawing/2014/main" id="{263DEA68-2B49-4A25-BFB6-4F400796F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355" y="2964491"/>
            <a:ext cx="578499" cy="59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C:\Users\HyunSuWin\Desktop\78948.png">
            <a:extLst>
              <a:ext uri="{FF2B5EF4-FFF2-40B4-BE49-F238E27FC236}">
                <a16:creationId xmlns="" xmlns:a16="http://schemas.microsoft.com/office/drawing/2014/main" id="{780AB5FF-67B3-4DA4-8B04-050DE1F0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82" y="4079702"/>
            <a:ext cx="681787" cy="72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Users\HyunSuWin\Desktop\diaper.png">
            <a:extLst>
              <a:ext uri="{FF2B5EF4-FFF2-40B4-BE49-F238E27FC236}">
                <a16:creationId xmlns="" xmlns:a16="http://schemas.microsoft.com/office/drawing/2014/main" id="{474470AB-BB01-431B-A109-E58A1CD13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197" y="2997019"/>
            <a:ext cx="630157" cy="64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013" y="3910782"/>
            <a:ext cx="1239182" cy="1173003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BFB24FF5-DB0D-46E9-A5D5-33373CC930D1}"/>
              </a:ext>
            </a:extLst>
          </p:cNvPr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D1A7B21F-4ECA-43B2-984F-00428BA1AF7C}"/>
              </a:ext>
            </a:extLst>
          </p:cNvPr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1B4D8BDD-F9D8-4C1B-94FB-14D8BCA64275}"/>
              </a:ext>
            </a:extLst>
          </p:cNvPr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6947E1BC-2C96-4618-8091-048A1EB518AE}"/>
              </a:ext>
            </a:extLst>
          </p:cNvPr>
          <p:cNvSpPr/>
          <p:nvPr/>
        </p:nvSpPr>
        <p:spPr>
          <a:xfrm>
            <a:off x="6065004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16CA7B1-1902-424F-9BA9-60B8B05E684C}"/>
              </a:ext>
            </a:extLst>
          </p:cNvPr>
          <p:cNvSpPr txBox="1"/>
          <p:nvPr/>
        </p:nvSpPr>
        <p:spPr>
          <a:xfrm>
            <a:off x="4809000" y="344336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</a:t>
            </a:r>
          </a:p>
        </p:txBody>
      </p:sp>
    </p:spTree>
    <p:extLst>
      <p:ext uri="{BB962C8B-B14F-4D97-AF65-F5344CB8AC3E}">
        <p14:creationId xmlns:p14="http://schemas.microsoft.com/office/powerpoint/2010/main" val="5534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8735" y="3604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43483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2058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성과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C5B892-46C1-44C3-B0F3-772B0E2C5D3B}"/>
              </a:ext>
            </a:extLst>
          </p:cNvPr>
          <p:cNvSpPr txBox="1"/>
          <p:nvPr/>
        </p:nvSpPr>
        <p:spPr>
          <a:xfrm>
            <a:off x="390207" y="4651114"/>
            <a:ext cx="2495533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센서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</a:rPr>
              <a:t>높은 배터리 효율 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</a:rPr>
              <a:t>높은 정확도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9512147" y="2014814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492FC709-7067-4761-A982-1D26DF010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225" y="2384383"/>
            <a:ext cx="1276350" cy="127635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26F0A97-EBE4-445B-A989-108037724A82}"/>
              </a:ext>
            </a:extLst>
          </p:cNvPr>
          <p:cNvSpPr txBox="1"/>
          <p:nvPr/>
        </p:nvSpPr>
        <p:spPr>
          <a:xfrm>
            <a:off x="3353023" y="4671133"/>
            <a:ext cx="238481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</a:t>
            </a:r>
            <a:r>
              <a:rPr lang="ko-KR" altLang="en-US" dirty="0">
                <a:latin typeface="맑은 고딕" panose="020B0503020000020004" pitchFamily="50" charset="-127"/>
              </a:rPr>
              <a:t> 단순한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단순한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</a:rPr>
              <a:t>간편한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03389A57-26B3-4A3E-8ADF-090B491B274E}"/>
              </a:ext>
            </a:extLst>
          </p:cNvPr>
          <p:cNvSpPr txBox="1"/>
          <p:nvPr/>
        </p:nvSpPr>
        <p:spPr>
          <a:xfrm>
            <a:off x="6276909" y="4716818"/>
            <a:ext cx="249553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• DB</a:t>
            </a:r>
            <a:r>
              <a:rPr lang="ko-KR" altLang="en-US" dirty="0">
                <a:latin typeface="맑은 고딕" panose="020B0503020000020004" pitchFamily="50" charset="-127"/>
              </a:rPr>
              <a:t>로 </a:t>
            </a:r>
            <a:r>
              <a:rPr lang="ko-KR" altLang="en-US" dirty="0" smtClean="0">
                <a:latin typeface="맑은 고딕" panose="020B0503020000020004" pitchFamily="50" charset="-127"/>
              </a:rPr>
              <a:t>용변횟</a:t>
            </a:r>
            <a:r>
              <a:rPr lang="ko-KR" altLang="en-US" dirty="0">
                <a:latin typeface="맑은 고딕" panose="020B0503020000020004" pitchFamily="50" charset="-127"/>
              </a:rPr>
              <a:t>수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제공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</a:rPr>
              <a:t>맞춤형 서비스 제공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BC99124-C7A7-426C-802B-55EE93DA5567}"/>
              </a:ext>
            </a:extLst>
          </p:cNvPr>
          <p:cNvSpPr txBox="1"/>
          <p:nvPr/>
        </p:nvSpPr>
        <p:spPr>
          <a:xfrm>
            <a:off x="9129010" y="4674910"/>
            <a:ext cx="267278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24.88$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</a:rPr>
              <a:t>대량생산시 </a:t>
            </a:r>
            <a:r>
              <a:rPr lang="en-US" altLang="ko-KR" dirty="0">
                <a:latin typeface="맑은 고딕" panose="020B0503020000020004" pitchFamily="50" charset="-127"/>
              </a:rPr>
              <a:t>10,000</a:t>
            </a:r>
            <a:r>
              <a:rPr lang="ko-KR" altLang="en-US" dirty="0">
                <a:latin typeface="맑은 고딕" panose="020B0503020000020004" pitchFamily="50" charset="-127"/>
                <a:ea typeface="나눔고딕" panose="020D0604000000000000" pitchFamily="50" charset="-127"/>
              </a:rPr>
              <a:t>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제품 대비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30%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저렴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슬라이드 번호 개체 틀 4">
            <a:extLst>
              <a:ext uri="{FF2B5EF4-FFF2-40B4-BE49-F238E27FC236}">
                <a16:creationId xmlns="" xmlns:a16="http://schemas.microsoft.com/office/drawing/2014/main" id="{76227B77-D8E6-4C6B-9DD0-FDDF3DF6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&lt;16&gt;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764989" y="2032776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80623" y="2100034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CA4E94-CDCA-492F-BB57-B9CC6B84E6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78" y="2415279"/>
            <a:ext cx="1384995" cy="1384995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6685268" y="2023670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C6CD85B-1A48-4C41-8098-07CF51ACC5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15" y="2340975"/>
            <a:ext cx="1278812" cy="13990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9B65BE0-8BBB-4887-BD9D-CD2C1950E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39" y="2196655"/>
            <a:ext cx="1651806" cy="16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136576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8735" y="3604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43483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2058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한계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4">
            <a:extLst>
              <a:ext uri="{FF2B5EF4-FFF2-40B4-BE49-F238E27FC236}">
                <a16:creationId xmlns="" xmlns:a16="http://schemas.microsoft.com/office/drawing/2014/main" id="{76227B77-D8E6-4C6B-9DD0-FDDF3DF6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&lt;17&gt;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403477" y="2100034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792362" y="2023670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50590E5-2E25-4564-9FF4-33B7587A2012}"/>
              </a:ext>
            </a:extLst>
          </p:cNvPr>
          <p:cNvSpPr txBox="1"/>
          <p:nvPr/>
        </p:nvSpPr>
        <p:spPr>
          <a:xfrm>
            <a:off x="1417273" y="4460116"/>
            <a:ext cx="249553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</a:rPr>
              <a:t>수작업으로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</a:rPr>
              <a:t>초소형화 한계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FA2A229-2760-4E24-A967-52E6350C1004}"/>
              </a:ext>
            </a:extLst>
          </p:cNvPr>
          <p:cNvSpPr txBox="1"/>
          <p:nvPr/>
        </p:nvSpPr>
        <p:spPr>
          <a:xfrm>
            <a:off x="5077881" y="4456882"/>
            <a:ext cx="266891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IOS </a:t>
            </a:r>
            <a:r>
              <a:rPr lang="ko-KR" altLang="en-US" dirty="0">
                <a:latin typeface="맑은 고딕" panose="020B0503020000020004" pitchFamily="50" charset="-127"/>
              </a:rPr>
              <a:t>미개발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</a:rPr>
              <a:t>플랫폼화 부족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</a:rPr>
              <a:t>건강정보 제공을 위한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추가기능 필요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3311D76-09F7-4AFF-B424-77E89CDFCDF0}"/>
              </a:ext>
            </a:extLst>
          </p:cNvPr>
          <p:cNvSpPr txBox="1"/>
          <p:nvPr/>
        </p:nvSpPr>
        <p:spPr>
          <a:xfrm>
            <a:off x="8733794" y="4456882"/>
            <a:ext cx="2610065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</a:rPr>
              <a:t>용변 횟수만 기록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</a:rPr>
              <a:t>건강정보 제공을 위한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추가기능 필요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377C927F-2F04-4779-9731-CCF452F370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97" y="2409240"/>
            <a:ext cx="1345349" cy="13453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18D23A9B-3915-433D-8B6F-629C05F77055}"/>
              </a:ext>
            </a:extLst>
          </p:cNvPr>
          <p:cNvGrpSpPr/>
          <p:nvPr/>
        </p:nvGrpSpPr>
        <p:grpSpPr>
          <a:xfrm>
            <a:off x="5076953" y="2032776"/>
            <a:ext cx="1906507" cy="2015488"/>
            <a:chOff x="3764989" y="2032776"/>
            <a:chExt cx="1906507" cy="2015488"/>
          </a:xfrm>
        </p:grpSpPr>
        <p:sp>
          <p:nvSpPr>
            <p:cNvPr id="35" name="타원 34"/>
            <p:cNvSpPr/>
            <p:nvPr/>
          </p:nvSpPr>
          <p:spPr>
            <a:xfrm>
              <a:off x="3764989" y="2032776"/>
              <a:ext cx="1906507" cy="20154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F8AE2D73-CDE8-4D1C-A714-8D487CE6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286" y="2155564"/>
              <a:ext cx="1769911" cy="1769911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5087518B-11B1-4C0A-B20B-5ED739C9D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95" b="97345" l="4846" r="97357">
                        <a14:foregroundMark x1="14097" y1="7965" x2="10132" y2="16814"/>
                        <a14:foregroundMark x1="10132" y1="16814" x2="9251" y2="53097"/>
                        <a14:foregroundMark x1="8737" y1="53982" x2="0" y2="69027"/>
                        <a14:foregroundMark x1="9251" y1="53097" x2="8737" y2="53982"/>
                        <a14:foregroundMark x1="0" y1="69027" x2="1322" y2="92920"/>
                        <a14:foregroundMark x1="1322" y1="92920" x2="14097" y2="98230"/>
                        <a14:foregroundMark x1="14097" y1="98230" x2="28634" y2="94690"/>
                        <a14:foregroundMark x1="28634" y1="94690" x2="51166" y2="97519"/>
                        <a14:foregroundMark x1="58050" y1="98041" x2="79736" y2="94690"/>
                        <a14:foregroundMark x1="79736" y1="94690" x2="92952" y2="95575"/>
                        <a14:foregroundMark x1="95418" y1="84956" x2="96035" y2="82301"/>
                        <a14:foregroundMark x1="92952" y1="95575" x2="95418" y2="84956"/>
                        <a14:foregroundMark x1="96761" y1="69912" x2="96916" y2="67257"/>
                        <a14:foregroundMark x1="96657" y1="71681" x2="96761" y2="69912"/>
                        <a14:foregroundMark x1="96554" y1="73451" x2="96657" y2="71681"/>
                        <a14:foregroundMark x1="96450" y1="75221" x2="96554" y2="73451"/>
                        <a14:foregroundMark x1="96346" y1="76991" x2="96450" y2="75221"/>
                        <a14:foregroundMark x1="96191" y1="79646" x2="96346" y2="76991"/>
                        <a14:foregroundMark x1="96139" y1="80531" x2="96191" y2="79646"/>
                        <a14:foregroundMark x1="96035" y1="82301" x2="96139" y2="80531"/>
                        <a14:foregroundMark x1="96916" y1="67257" x2="94476" y2="64138"/>
                        <a14:foregroundMark x1="89459" y1="62676" x2="86344" y2="64602"/>
                        <a14:foregroundMark x1="86344" y1="64602" x2="42291" y2="61062"/>
                        <a14:foregroundMark x1="41121" y1="54867" x2="37445" y2="35398"/>
                        <a14:foregroundMark x1="42291" y1="61062" x2="41121" y2="54867"/>
                        <a14:foregroundMark x1="37445" y1="35398" x2="33040" y2="25664"/>
                        <a14:foregroundMark x1="33040" y1="25664" x2="25991" y2="20354"/>
                        <a14:foregroundMark x1="25991" y1="20354" x2="18062" y2="19469"/>
                        <a14:foregroundMark x1="18062" y1="19469" x2="13216" y2="11504"/>
                        <a14:foregroundMark x1="13216" y1="11504" x2="13216" y2="6195"/>
                        <a14:foregroundMark x1="34259" y1="7965" x2="34361" y2="7080"/>
                        <a14:foregroundMark x1="34056" y1="9735" x2="34259" y2="7965"/>
                        <a14:foregroundMark x1="33751" y1="12389" x2="34056" y2="9735"/>
                        <a14:foregroundMark x1="33548" y1="14159" x2="33751" y2="12389"/>
                        <a14:foregroundMark x1="33040" y1="18584" x2="33548" y2="14159"/>
                        <a14:foregroundMark x1="38657" y1="9735" x2="40088" y2="10619"/>
                        <a14:foregroundMark x1="35793" y1="7965" x2="38657" y2="9735"/>
                        <a14:foregroundMark x1="34361" y1="7080" x2="35793" y2="7965"/>
                        <a14:foregroundMark x1="39795" y1="14159" x2="39648" y2="15929"/>
                        <a14:foregroundMark x1="39941" y1="12389" x2="39795" y2="14159"/>
                        <a14:foregroundMark x1="40088" y1="10619" x2="39941" y2="12389"/>
                        <a14:foregroundMark x1="7930" y1="56637" x2="1762" y2="59292"/>
                        <a14:foregroundMark x1="1762" y1="59292" x2="0" y2="90265"/>
                        <a14:foregroundMark x1="0" y1="90265" x2="5286" y2="95575"/>
                        <a14:foregroundMark x1="5286" y1="95575" x2="29956" y2="91150"/>
                        <a14:foregroundMark x1="55947" y1="61062" x2="56508" y2="55805"/>
                        <a14:foregroundMark x1="57776" y1="22221" x2="60793" y2="18584"/>
                        <a14:foregroundMark x1="62996" y1="15929" x2="67747" y2="15929"/>
                        <a14:foregroundMark x1="72860" y1="17076" x2="81498" y2="19469"/>
                        <a14:foregroundMark x1="81498" y1="19469" x2="83256" y2="19217"/>
                        <a14:foregroundMark x1="87235" y1="57522" x2="87225" y2="58407"/>
                        <a14:foregroundMark x1="87245" y1="56637" x2="87235" y2="57522"/>
                        <a14:foregroundMark x1="87264" y1="54867" x2="87245" y2="56637"/>
                        <a14:foregroundMark x1="87225" y1="58407" x2="90908" y2="57878"/>
                        <a14:foregroundMark x1="95311" y1="61377" x2="97797" y2="66372"/>
                        <a14:foregroundMark x1="97797" y1="84956" x2="97797" y2="92920"/>
                        <a14:foregroundMark x1="97797" y1="82301" x2="97797" y2="84956"/>
                        <a14:foregroundMark x1="97797" y1="80531" x2="97797" y2="82301"/>
                        <a14:foregroundMark x1="97797" y1="79646" x2="97797" y2="80531"/>
                        <a14:foregroundMark x1="97797" y1="76991" x2="97797" y2="79646"/>
                        <a14:foregroundMark x1="97797" y1="75221" x2="97797" y2="76991"/>
                        <a14:foregroundMark x1="97797" y1="73451" x2="97797" y2="75221"/>
                        <a14:foregroundMark x1="97797" y1="71681" x2="97797" y2="73451"/>
                        <a14:foregroundMark x1="97797" y1="69912" x2="97797" y2="71681"/>
                        <a14:foregroundMark x1="97797" y1="66372" x2="97797" y2="69912"/>
                        <a14:foregroundMark x1="97797" y1="92920" x2="90749" y2="95575"/>
                        <a14:foregroundMark x1="90749" y1="95575" x2="66520" y2="92920"/>
                        <a14:foregroundMark x1="51653" y1="95983" x2="49339" y2="96460"/>
                        <a14:foregroundMark x1="66520" y1="92920" x2="59194" y2="94430"/>
                        <a14:foregroundMark x1="66960" y1="67257" x2="66520" y2="82301"/>
                        <a14:foregroundMark x1="66520" y1="82301" x2="56828" y2="73451"/>
                        <a14:foregroundMark x1="56828" y1="73451" x2="57269" y2="85841"/>
                        <a14:foregroundMark x1="57269" y1="85841" x2="66079" y2="85841"/>
                        <a14:foregroundMark x1="66079" y1="85841" x2="75771" y2="76106"/>
                        <a14:foregroundMark x1="75771" y1="76106" x2="76211" y2="59292"/>
                        <a14:foregroundMark x1="76211" y1="59292" x2="64758" y2="59292"/>
                        <a14:foregroundMark x1="64758" y1="59292" x2="64317" y2="70796"/>
                        <a14:foregroundMark x1="64317" y1="70796" x2="80617" y2="75221"/>
                        <a14:foregroundMark x1="80617" y1="75221" x2="74449" y2="68142"/>
                        <a14:foregroundMark x1="74449" y1="68142" x2="66960" y2="69912"/>
                        <a14:foregroundMark x1="66960" y1="69912" x2="81498" y2="78761"/>
                        <a14:foregroundMark x1="81498" y1="78761" x2="84141" y2="68142"/>
                        <a14:foregroundMark x1="84141" y1="68142" x2="74449" y2="66372"/>
                        <a14:foregroundMark x1="74449" y1="66372" x2="66520" y2="76106"/>
                        <a14:foregroundMark x1="66520" y1="76106" x2="78855" y2="83186"/>
                        <a14:foregroundMark x1="78855" y1="83186" x2="90749" y2="77876"/>
                        <a14:foregroundMark x1="87983" y1="67559" x2="87665" y2="66372"/>
                        <a14:foregroundMark x1="90749" y1="77876" x2="88895" y2="70960"/>
                        <a14:foregroundMark x1="87240" y1="71216" x2="85022" y2="96460"/>
                        <a14:foregroundMark x1="87665" y1="66372" x2="87387" y2="69531"/>
                        <a14:foregroundMark x1="85022" y1="96460" x2="91189" y2="75221"/>
                        <a14:foregroundMark x1="95688" y1="84956" x2="96916" y2="87611"/>
                        <a14:foregroundMark x1="94461" y1="82301" x2="95688" y2="84956"/>
                        <a14:foregroundMark x1="93643" y1="80531" x2="94461" y2="82301"/>
                        <a14:foregroundMark x1="93234" y1="79646" x2="93643" y2="80531"/>
                        <a14:foregroundMark x1="92007" y1="76991" x2="93234" y2="79646"/>
                        <a14:foregroundMark x1="91189" y1="75221" x2="92007" y2="76991"/>
                        <a14:foregroundMark x1="96916" y1="87611" x2="93392" y2="98230"/>
                        <a14:foregroundMark x1="91740" y1="84956" x2="91189" y2="80531"/>
                        <a14:foregroundMark x1="93392" y1="98230" x2="91740" y2="84956"/>
                        <a14:foregroundMark x1="93223" y1="69912" x2="93392" y2="69027"/>
                        <a14:foregroundMark x1="92884" y1="71681" x2="93223" y2="69912"/>
                        <a14:foregroundMark x1="92545" y1="73451" x2="92884" y2="71681"/>
                        <a14:foregroundMark x1="92206" y1="75221" x2="92545" y2="73451"/>
                        <a14:foregroundMark x1="91189" y1="80531" x2="92206" y2="75221"/>
                        <a14:foregroundMark x1="98035" y1="71681" x2="98238" y2="72566"/>
                        <a14:foregroundMark x1="97628" y1="69912" x2="98035" y2="71681"/>
                        <a14:foregroundMark x1="95595" y1="61062" x2="97628" y2="69912"/>
                        <a14:foregroundMark x1="97826" y1="84956" x2="97797" y2="85841"/>
                        <a14:foregroundMark x1="97915" y1="82301" x2="97826" y2="84956"/>
                        <a14:foregroundMark x1="97974" y1="80531" x2="97915" y2="82301"/>
                        <a14:foregroundMark x1="98003" y1="79646" x2="97974" y2="80531"/>
                        <a14:foregroundMark x1="98091" y1="76991" x2="98003" y2="79646"/>
                        <a14:foregroundMark x1="98150" y1="75221" x2="98091" y2="76991"/>
                        <a14:foregroundMark x1="98209" y1="73451" x2="98150" y2="75221"/>
                        <a14:foregroundMark x1="98238" y1="72566" x2="98209" y2="73451"/>
                        <a14:foregroundMark x1="97797" y1="85841" x2="92952" y2="94690"/>
                        <a14:foregroundMark x1="92952" y1="94690" x2="90308" y2="96460"/>
                        <a14:foregroundMark x1="98441" y1="69912" x2="98678" y2="70796"/>
                        <a14:foregroundMark x1="95758" y1="59898" x2="98441" y2="69912"/>
                        <a14:foregroundMark x1="98175" y1="84956" x2="97797" y2="95575"/>
                        <a14:foregroundMark x1="98269" y1="82301" x2="98175" y2="84956"/>
                        <a14:foregroundMark x1="98332" y1="80531" x2="98269" y2="82301"/>
                        <a14:foregroundMark x1="98364" y1="79646" x2="98332" y2="80531"/>
                        <a14:foregroundMark x1="98458" y1="76991" x2="98364" y2="79646"/>
                        <a14:foregroundMark x1="98521" y1="75221" x2="98458" y2="76991"/>
                        <a14:foregroundMark x1="98584" y1="73451" x2="98521" y2="75221"/>
                        <a14:foregroundMark x1="98647" y1="71681" x2="98584" y2="73451"/>
                        <a14:foregroundMark x1="98678" y1="70796" x2="98647" y2="71681"/>
                        <a14:foregroundMark x1="97797" y1="95575" x2="78414" y2="96460"/>
                        <a14:foregroundMark x1="73545" y1="14810" x2="83260" y2="14159"/>
                        <a14:foregroundMark x1="83260" y1="14159" x2="86564" y2="15044"/>
                        <a14:foregroundMark x1="90665" y1="57522" x2="90686" y2="58615"/>
                        <a14:foregroundMark x1="90648" y1="56637" x2="90665" y2="57522"/>
                        <a14:foregroundMark x1="90614" y1="54867" x2="90648" y2="56637"/>
                        <a14:foregroundMark x1="64758" y1="14159" x2="59031" y2="15044"/>
                        <a14:foregroundMark x1="59031" y1="15044" x2="57252" y2="22193"/>
                        <a14:foregroundMark x1="56745" y1="55817" x2="56828" y2="62832"/>
                        <a14:foregroundMark x1="59912" y1="97345" x2="59912" y2="97345"/>
                        <a14:foregroundMark x1="60352" y1="96460" x2="60352" y2="96460"/>
                        <a14:foregroundMark x1="60352" y1="97345" x2="60352" y2="97345"/>
                        <a14:foregroundMark x1="54684" y1="97540" x2="55610" y2="97397"/>
                        <a14:foregroundMark x1="50220" y1="98230" x2="50978" y2="98113"/>
                        <a14:foregroundMark x1="57389" y1="97345" x2="62115" y2="97345"/>
                        <a14:backgroundMark x1="33480" y1="7965" x2="33480" y2="7965"/>
                        <a14:backgroundMark x1="33040" y1="12389" x2="33040" y2="12389"/>
                        <a14:backgroundMark x1="33480" y1="9735" x2="33480" y2="9735"/>
                        <a14:backgroundMark x1="33480" y1="7080" x2="33480" y2="7080"/>
                        <a14:backgroundMark x1="33040" y1="14159" x2="33040" y2="14159"/>
                        <a14:backgroundMark x1="7489" y1="53982" x2="7489" y2="53982"/>
                        <a14:backgroundMark x1="42291" y1="54867" x2="42291" y2="54867"/>
                        <a14:backgroundMark x1="14537" y1="99115" x2="14537" y2="99115"/>
                        <a14:backgroundMark x1="15859" y1="99115" x2="15859" y2="99115"/>
                        <a14:backgroundMark x1="13216" y1="99115" x2="13216" y2="99115"/>
                        <a14:backgroundMark x1="49780" y1="99115" x2="49780" y2="99115"/>
                        <a14:backgroundMark x1="99119" y1="69912" x2="99119" y2="69912"/>
                        <a14:backgroundMark x1="99119" y1="71681" x2="99119" y2="71681"/>
                        <a14:backgroundMark x1="99559" y1="75221" x2="99559" y2="75221"/>
                        <a14:backgroundMark x1="99119" y1="73451" x2="99119" y2="73451"/>
                        <a14:backgroundMark x1="99559" y1="76991" x2="99559" y2="76991"/>
                        <a14:backgroundMark x1="99119" y1="79646" x2="99119" y2="79646"/>
                        <a14:backgroundMark x1="99119" y1="82301" x2="99119" y2="82301"/>
                        <a14:backgroundMark x1="99119" y1="80531" x2="99119" y2="80531"/>
                        <a14:backgroundMark x1="99119" y1="84956" x2="99119" y2="84956"/>
                        <a14:backgroundMark x1="92070" y1="53982" x2="92070" y2="53982"/>
                        <a14:backgroundMark x1="91189" y1="56637" x2="91189" y2="56637"/>
                        <a14:backgroundMark x1="50661" y1="99115" x2="54185" y2="99115"/>
                        <a14:backgroundMark x1="48899" y1="99115" x2="48899" y2="99115"/>
                        <a14:backgroundMark x1="56388" y1="99115" x2="56388" y2="99115"/>
                        <a14:backgroundMark x1="55066" y1="99115" x2="56828" y2="99115"/>
                        <a14:backgroundMark x1="57709" y1="99115" x2="57709" y2="99115"/>
                        <a14:backgroundMark x1="59912" y1="99115" x2="59912" y2="99115"/>
                        <a14:backgroundMark x1="59031" y1="98230" x2="59031" y2="98230"/>
                        <a14:backgroundMark x1="92070" y1="57522" x2="92070" y2="57522"/>
                        <a14:backgroundMark x1="93833" y1="56637" x2="93833" y2="56637"/>
                        <a14:backgroundMark x1="92511" y1="56637" x2="92511" y2="56637"/>
                        <a14:backgroundMark x1="90749" y1="58407" x2="96476" y2="57522"/>
                        <a14:backgroundMark x1="92952" y1="99115" x2="92952" y2="99115"/>
                        <a14:backgroundMark x1="91189" y1="33628" x2="91630" y2="39823"/>
                        <a14:backgroundMark x1="90749" y1="15044" x2="90749" y2="54867"/>
                        <a14:backgroundMark x1="80617" y1="13274" x2="80617" y2="13274"/>
                        <a14:backgroundMark x1="83260" y1="13274" x2="83260" y2="13274"/>
                        <a14:backgroundMark x1="81938" y1="13274" x2="81938" y2="13274"/>
                        <a14:backgroundMark x1="55947" y1="22124" x2="55507" y2="55752"/>
                        <a14:backgroundMark x1="63877" y1="12389" x2="63877" y2="12389"/>
                        <a14:backgroundMark x1="82379" y1="13274" x2="82379" y2="13274"/>
                        <a14:backgroundMark x1="84581" y1="13274" x2="84581" y2="13274"/>
                        <a14:backgroundMark x1="86344" y1="14159" x2="86344" y2="14159"/>
                        <a14:backgroundMark x1="85463" y1="14159" x2="85463" y2="14159"/>
                        <a14:backgroundMark x1="79295" y1="13274" x2="79295" y2="13274"/>
                        <a14:backgroundMark x1="80176" y1="13274" x2="80176" y2="13274"/>
                        <a14:backgroundMark x1="78414" y1="13274" x2="78414" y2="13274"/>
                        <a14:backgroundMark x1="77533" y1="13274" x2="77533" y2="13274"/>
                        <a14:backgroundMark x1="75330" y1="13274" x2="75330" y2="13274"/>
                        <a14:backgroundMark x1="76211" y1="13274" x2="76211" y2="13274"/>
                        <a14:backgroundMark x1="74009" y1="14159" x2="74009" y2="14159"/>
                        <a14:backgroundMark x1="62555" y1="13274" x2="62555" y2="13274"/>
                        <a14:backgroundMark x1="61233" y1="14159" x2="61233" y2="14159"/>
                        <a14:backgroundMark x1="59471" y1="14159" x2="59471" y2="14159"/>
                        <a14:backgroundMark x1="68282" y1="14159" x2="74009" y2="13274"/>
                        <a14:backgroundMark x1="65198" y1="12389" x2="65198" y2="12389"/>
                        <a14:backgroundMark x1="64317" y1="14159" x2="64317" y2="14159"/>
                        <a14:backgroundMark x1="63436" y1="14159" x2="63436" y2="14159"/>
                        <a14:backgroundMark x1="65198" y1="14159" x2="65198" y2="14159"/>
                        <a14:backgroundMark x1="60352" y1="14159" x2="60352" y2="14159"/>
                        <a14:backgroundMark x1="55947" y1="23009" x2="55947" y2="23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05" b="-18075"/>
          <a:stretch/>
        </p:blipFill>
        <p:spPr>
          <a:xfrm>
            <a:off x="1709170" y="2195956"/>
            <a:ext cx="1396299" cy="18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5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136576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8735" y="3604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43483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C5B892-46C1-44C3-B0F3-772B0E2C5D3B}"/>
              </a:ext>
            </a:extLst>
          </p:cNvPr>
          <p:cNvSpPr txBox="1"/>
          <p:nvPr/>
        </p:nvSpPr>
        <p:spPr>
          <a:xfrm>
            <a:off x="377296" y="4405309"/>
            <a:ext cx="273117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MCU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기판 제작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•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제품의 소형화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•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품질개선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26F0A97-EBE4-445B-A989-108037724A82}"/>
              </a:ext>
            </a:extLst>
          </p:cNvPr>
          <p:cNvSpPr txBox="1"/>
          <p:nvPr/>
        </p:nvSpPr>
        <p:spPr>
          <a:xfrm>
            <a:off x="3222152" y="4402301"/>
            <a:ext cx="297270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폴리머 배터리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• USB</a:t>
            </a:r>
            <a:r>
              <a:rPr lang="ko-KR" altLang="en-US" sz="2000" dirty="0">
                <a:latin typeface="맑은 고딕" panose="020B0503020000020004" pitchFamily="50" charset="-127"/>
              </a:rPr>
              <a:t> 충전</a:t>
            </a:r>
            <a:r>
              <a:rPr lang="en-US" altLang="ko-KR" sz="2000" dirty="0">
                <a:latin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</a:rPr>
              <a:t>편의성 증대</a:t>
            </a:r>
            <a:endParaRPr lang="en-US" altLang="ko-KR" sz="2000" dirty="0">
              <a:latin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• </a:t>
            </a:r>
            <a:r>
              <a:rPr lang="ko-KR" altLang="en-US" sz="2000" dirty="0">
                <a:latin typeface="맑은 고딕" panose="020B0503020000020004" pitchFamily="50" charset="-127"/>
              </a:rPr>
              <a:t>제품의 수명 연장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03389A57-26B3-4A3E-8ADF-090B491B274E}"/>
              </a:ext>
            </a:extLst>
          </p:cNvPr>
          <p:cNvSpPr txBox="1"/>
          <p:nvPr/>
        </p:nvSpPr>
        <p:spPr>
          <a:xfrm>
            <a:off x="6003249" y="4402301"/>
            <a:ext cx="321851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사업 계획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 • </a:t>
            </a:r>
            <a:r>
              <a:rPr lang="ko-KR" altLang="en-US" sz="2000" dirty="0">
                <a:latin typeface="맑은 고딕" panose="020B0503020000020004" pitchFamily="50" charset="-127"/>
              </a:rPr>
              <a:t>성인 환자 주요 고객층</a:t>
            </a:r>
            <a:endParaRPr lang="en-US" altLang="ko-KR" sz="2000" dirty="0">
              <a:latin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 • </a:t>
            </a:r>
            <a:r>
              <a:rPr lang="ko-KR" altLang="en-US" sz="2000" dirty="0">
                <a:latin typeface="맑은 고딕" panose="020B0503020000020004" pitchFamily="50" charset="-127"/>
              </a:rPr>
              <a:t>의료기기 </a:t>
            </a:r>
            <a:r>
              <a:rPr lang="en-US" altLang="ko-KR" sz="2000" dirty="0">
                <a:latin typeface="맑은 고딕" panose="020B0503020000020004" pitchFamily="50" charset="-127"/>
              </a:rPr>
              <a:t>B2B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BC99124-C7A7-426C-802B-55EE93DA5567}"/>
              </a:ext>
            </a:extLst>
          </p:cNvPr>
          <p:cNvSpPr txBox="1"/>
          <p:nvPr/>
        </p:nvSpPr>
        <p:spPr>
          <a:xfrm>
            <a:off x="9025774" y="4402301"/>
            <a:ext cx="306299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개선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• </a:t>
            </a:r>
            <a:r>
              <a:rPr lang="ko-KR" altLang="en-US" sz="2000" dirty="0">
                <a:latin typeface="맑은 고딕" panose="020B0503020000020004" pitchFamily="50" charset="-127"/>
              </a:rPr>
              <a:t>추가적인 건강정보제공</a:t>
            </a:r>
            <a:endParaRPr lang="en-US" altLang="ko-KR" sz="2000" dirty="0">
              <a:latin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• </a:t>
            </a:r>
            <a:r>
              <a:rPr lang="ko-KR" altLang="en-US" sz="2000" dirty="0">
                <a:latin typeface="맑은 고딕" panose="020B0503020000020004" pitchFamily="50" charset="-127"/>
              </a:rPr>
              <a:t>데이터의 상업적 이용</a:t>
            </a:r>
            <a:endParaRPr lang="en-US" altLang="ko-KR" sz="2000" dirty="0">
              <a:latin typeface="맑은 고딕" panose="020B0503020000020004" pitchFamily="50" charset="-127"/>
            </a:endParaRPr>
          </a:p>
          <a:p>
            <a:pPr algn="ctr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슬라이드 번호 개체 틀 4">
            <a:extLst>
              <a:ext uri="{FF2B5EF4-FFF2-40B4-BE49-F238E27FC236}">
                <a16:creationId xmlns="" xmlns:a16="http://schemas.microsoft.com/office/drawing/2014/main" id="{76227B77-D8E6-4C6B-9DD0-FDDF3DF6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&lt;18&gt;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12" y="2426784"/>
            <a:ext cx="1209260" cy="1209260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780623" y="2100034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764989" y="2032776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83976AF8-4AE2-4E8D-8D5C-19CC00799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8" y="1942160"/>
            <a:ext cx="2615559" cy="2331235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6685268" y="2023670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512147" y="2014814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29" y="2521407"/>
            <a:ext cx="1038225" cy="1038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902" y="2472452"/>
            <a:ext cx="1289238" cy="11635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63" y="2515339"/>
            <a:ext cx="1184876" cy="11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7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8735" y="3604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43483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1DAE075-0A8D-4220-8218-F9B4C4B6CB6E}"/>
              </a:ext>
            </a:extLst>
          </p:cNvPr>
          <p:cNvSpPr txBox="1"/>
          <p:nvPr/>
        </p:nvSpPr>
        <p:spPr>
          <a:xfrm>
            <a:off x="689113" y="1942274"/>
            <a:ext cx="10774017" cy="469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dirty="0"/>
              <a:t>- Do it! </a:t>
            </a:r>
            <a:r>
              <a:rPr lang="ko-KR" altLang="en-US" dirty="0"/>
              <a:t>안드로이드 앱 프로그래밍 </a:t>
            </a:r>
            <a:r>
              <a:rPr lang="en-US" altLang="ko-KR" dirty="0"/>
              <a:t>4 </a:t>
            </a:r>
            <a:r>
              <a:rPr lang="ko-KR" altLang="en-US" dirty="0"/>
              <a:t>판 </a:t>
            </a:r>
            <a:r>
              <a:rPr lang="en-US" altLang="ko-KR" dirty="0"/>
              <a:t>( </a:t>
            </a:r>
            <a:r>
              <a:rPr lang="ko-KR" altLang="en-US" dirty="0" err="1"/>
              <a:t>이지스퍼블리싱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정재곤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모바일 웹 </a:t>
            </a:r>
            <a:r>
              <a:rPr lang="en-US" altLang="ko-KR" dirty="0"/>
              <a:t>+ </a:t>
            </a:r>
            <a:r>
              <a:rPr lang="ko-KR" altLang="en-US" dirty="0"/>
              <a:t>웹 앱 </a:t>
            </a:r>
            <a:r>
              <a:rPr lang="en-US" altLang="ko-KR" dirty="0"/>
              <a:t>+ </a:t>
            </a:r>
            <a:r>
              <a:rPr lang="ko-KR" altLang="en-US" dirty="0"/>
              <a:t>하이브리드 앱 입문</a:t>
            </a:r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센서 용어사전 </a:t>
            </a:r>
            <a:r>
              <a:rPr lang="en-US" altLang="ko-KR" dirty="0"/>
              <a:t>( </a:t>
            </a:r>
            <a:r>
              <a:rPr lang="ko-KR" altLang="en-US" dirty="0" err="1"/>
              <a:t>일진사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손병기 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상상을 현실로 만드는 프로젝트 입문편 </a:t>
            </a:r>
            <a:r>
              <a:rPr lang="en-US" altLang="ko-KR" dirty="0"/>
              <a:t>( </a:t>
            </a:r>
            <a:r>
              <a:rPr lang="ko-KR" altLang="en-US" dirty="0" err="1"/>
              <a:t>영진닷컴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최재규 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상상을 현실로 만드는 프로젝트 </a:t>
            </a:r>
            <a:r>
              <a:rPr lang="ko-KR" altLang="en-US" dirty="0" err="1"/>
              <a:t>활용편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 err="1"/>
              <a:t>영진닷컴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최재규 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스케치로 시작하는 </a:t>
            </a:r>
            <a:r>
              <a:rPr lang="ko-KR" altLang="en-US" dirty="0" err="1"/>
              <a:t>아두이노</a:t>
            </a:r>
            <a:r>
              <a:rPr lang="ko-KR" altLang="en-US" dirty="0"/>
              <a:t> 프로그래밍 </a:t>
            </a:r>
            <a:r>
              <a:rPr lang="en-US" altLang="ko-KR" dirty="0"/>
              <a:t>(</a:t>
            </a:r>
            <a:r>
              <a:rPr lang="ko-KR" altLang="en-US" dirty="0" err="1"/>
              <a:t>제이펍</a:t>
            </a:r>
            <a:r>
              <a:rPr lang="en-US" altLang="ko-KR" dirty="0"/>
              <a:t>, </a:t>
            </a:r>
            <a:r>
              <a:rPr lang="ko-KR" altLang="en-US" dirty="0"/>
              <a:t>사이먼 </a:t>
            </a:r>
            <a:r>
              <a:rPr lang="ko-KR" altLang="en-US" dirty="0" err="1"/>
              <a:t>몽크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ko-KR" altLang="en-US" dirty="0"/>
              <a:t> 프로젝트 </a:t>
            </a:r>
            <a:r>
              <a:rPr lang="en-US" altLang="ko-KR" dirty="0"/>
              <a:t>65 (</a:t>
            </a:r>
            <a:r>
              <a:rPr lang="ko-KR" altLang="en-US" dirty="0" err="1"/>
              <a:t>비제이퍼블릭</a:t>
            </a:r>
            <a:r>
              <a:rPr lang="en-US" altLang="ko-KR" dirty="0"/>
              <a:t>, </a:t>
            </a:r>
            <a:r>
              <a:rPr lang="ko-KR" altLang="en-US" dirty="0"/>
              <a:t>존 </a:t>
            </a:r>
            <a:r>
              <a:rPr lang="ko-KR" altLang="en-US" dirty="0" err="1"/>
              <a:t>복살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[ </a:t>
            </a:r>
            <a:r>
              <a:rPr lang="ko-KR" altLang="en-US" dirty="0"/>
              <a:t>논문 </a:t>
            </a:r>
            <a:r>
              <a:rPr lang="en-US" altLang="ko-KR" dirty="0"/>
              <a:t>] </a:t>
            </a:r>
            <a:r>
              <a:rPr lang="ko-KR" altLang="en-US" dirty="0"/>
              <a:t>정상 신생아의 대변에서 생후 </a:t>
            </a:r>
            <a:r>
              <a:rPr lang="en-US" altLang="ko-KR" dirty="0"/>
              <a:t>1 </a:t>
            </a:r>
            <a:r>
              <a:rPr lang="ko-KR" altLang="en-US" dirty="0"/>
              <a:t>주일 동안 장내세균총의 변화 </a:t>
            </a:r>
            <a:r>
              <a:rPr lang="en-US" altLang="ko-KR" dirty="0"/>
              <a:t>( </a:t>
            </a:r>
            <a:r>
              <a:rPr lang="ko-KR" altLang="en-US" dirty="0"/>
              <a:t>대한소아 소화기영양학회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[ </a:t>
            </a:r>
            <a:r>
              <a:rPr lang="ko-KR" altLang="en-US" dirty="0"/>
              <a:t>특허 </a:t>
            </a:r>
            <a:r>
              <a:rPr lang="en-US" altLang="ko-KR" dirty="0"/>
              <a:t>] </a:t>
            </a:r>
            <a:r>
              <a:rPr lang="ko-KR" altLang="en-US" dirty="0"/>
              <a:t>용변 감지기능을 갖춘 기저귀 </a:t>
            </a:r>
            <a:r>
              <a:rPr lang="en-US" altLang="ko-KR" dirty="0"/>
              <a:t>( </a:t>
            </a:r>
            <a:r>
              <a:rPr lang="ko-KR" altLang="en-US" dirty="0"/>
              <a:t>주식회사 </a:t>
            </a:r>
            <a:r>
              <a:rPr lang="ko-KR" altLang="en-US" dirty="0" err="1"/>
              <a:t>광세로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전병옥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[ </a:t>
            </a:r>
            <a:r>
              <a:rPr lang="ko-KR" altLang="en-US" dirty="0"/>
              <a:t>특허 </a:t>
            </a:r>
            <a:r>
              <a:rPr lang="en-US" altLang="ko-KR" dirty="0"/>
              <a:t>] </a:t>
            </a:r>
            <a:r>
              <a:rPr lang="ko-KR" altLang="en-US" dirty="0"/>
              <a:t>배설물 감지용 기저귀 및 이를 이용한 기저귀 상태 감지 시스템 </a:t>
            </a:r>
            <a:r>
              <a:rPr lang="en-US" altLang="ko-KR" dirty="0"/>
              <a:t>( </a:t>
            </a:r>
            <a:r>
              <a:rPr lang="ko-KR" altLang="en-US" dirty="0"/>
              <a:t>박창열 </a:t>
            </a:r>
            <a:r>
              <a:rPr lang="en-US" altLang="ko-KR" dirty="0"/>
              <a:t>) </a:t>
            </a:r>
            <a:endParaRPr lang="ko-KR" altLang="en-US" dirty="0"/>
          </a:p>
          <a:p>
            <a:pPr lvl="0"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en-US" altLang="ko-KR" dirty="0" err="1"/>
              <a:t>Kocoa</a:t>
            </a:r>
            <a:r>
              <a:rPr lang="en-US" altLang="ko-KR" dirty="0"/>
              <a:t> Fab : </a:t>
            </a:r>
            <a:r>
              <a:rPr lang="ko-KR" altLang="en-US" dirty="0"/>
              <a:t>프로젝트</a:t>
            </a:r>
            <a:r>
              <a:rPr lang="en-US" altLang="ko-KR" dirty="0"/>
              <a:t>, </a:t>
            </a:r>
            <a:r>
              <a:rPr lang="ko-KR" altLang="en-US" dirty="0"/>
              <a:t>참고자료</a:t>
            </a:r>
            <a:r>
              <a:rPr lang="en-US" altLang="ko-KR" dirty="0"/>
              <a:t>, </a:t>
            </a:r>
            <a:r>
              <a:rPr lang="ko-KR" altLang="en-US" dirty="0"/>
              <a:t>학습하기</a:t>
            </a:r>
          </a:p>
          <a:p>
            <a:pPr lvl="0" fontAlgn="base">
              <a:lnSpc>
                <a:spcPct val="120000"/>
              </a:lnSpc>
            </a:pPr>
            <a:r>
              <a:rPr lang="en-US" altLang="ko-KR" dirty="0"/>
              <a:t>- Arduino Reference : </a:t>
            </a:r>
            <a:r>
              <a:rPr lang="en-US" altLang="ko-KR" u="sng" dirty="0">
                <a:hlinkClick r:id="rId2"/>
              </a:rPr>
              <a:t>www.arduino.cc/en/Reference/HomePage</a:t>
            </a:r>
            <a:endParaRPr lang="ko-KR" altLang="en-US" dirty="0"/>
          </a:p>
          <a:p>
            <a:pPr lvl="0" fontAlgn="base">
              <a:lnSpc>
                <a:spcPct val="120000"/>
              </a:lnSpc>
            </a:pPr>
            <a:r>
              <a:rPr lang="en-US" altLang="ko-KR" dirty="0"/>
              <a:t>- gist.github.com : dht11, mics5524, </a:t>
            </a:r>
            <a:r>
              <a:rPr lang="en-US" altLang="ko-KR" dirty="0" err="1"/>
              <a:t>bluetooth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="" xmlns:a16="http://schemas.microsoft.com/office/drawing/2014/main" id="{56ED1CC2-FF42-4CC7-8061-45F3C738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&lt;19&gt;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06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148928" y="2249293"/>
            <a:ext cx="392447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  <a:p>
            <a:pPr algn="ctr"/>
            <a:r>
              <a:rPr lang="en-US" altLang="ko-KR" sz="5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</a:p>
          <a:p>
            <a:pPr algn="ctr"/>
            <a:r>
              <a:rPr lang="en-US" altLang="ko-KR" sz="5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LISTENING :)</a:t>
            </a:r>
            <a:endParaRPr lang="ko-KR" altLang="en-US" sz="5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334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5190</TotalTime>
  <Words>430</Words>
  <Application>Microsoft Office PowerPoint</Application>
  <PresentationFormat>사용자 지정</PresentationFormat>
  <Paragraphs>117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굴림</vt:lpstr>
      <vt:lpstr>Arial</vt:lpstr>
      <vt:lpstr>나눔고딕</vt:lpstr>
      <vt:lpstr>맑은 고딕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pcer</cp:lastModifiedBy>
  <cp:revision>344</cp:revision>
  <dcterms:created xsi:type="dcterms:W3CDTF">2017-04-11T09:55:07Z</dcterms:created>
  <dcterms:modified xsi:type="dcterms:W3CDTF">2017-12-15T06:44:58Z</dcterms:modified>
</cp:coreProperties>
</file>